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7"/>
  </p:notesMasterIdLst>
  <p:sldIdLst>
    <p:sldId id="261" r:id="rId5"/>
    <p:sldId id="263" r:id="rId6"/>
  </p:sldIdLst>
  <p:sldSz cx="7559675" cy="10691813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CC"/>
    <a:srgbClr val="FFFF66"/>
    <a:srgbClr val="66FF66"/>
    <a:srgbClr val="FFFFCC"/>
    <a:srgbClr val="FFFF99"/>
    <a:srgbClr val="FF6699"/>
    <a:srgbClr val="FFCCFF"/>
    <a:srgbClr val="FF33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Objects="1" showGuides="1">
      <p:cViewPr varScale="1">
        <p:scale>
          <a:sx n="44" d="100"/>
          <a:sy n="44" d="100"/>
        </p:scale>
        <p:origin x="715" y="72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8" cy="511572"/>
          </a:xfrm>
          <a:prstGeom prst="rect">
            <a:avLst/>
          </a:prstGeom>
        </p:spPr>
        <p:txBody>
          <a:bodyPr vert="horz" lIns="94732" tIns="47366" rIns="94732" bIns="4736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8" cy="511572"/>
          </a:xfrm>
          <a:prstGeom prst="rect">
            <a:avLst/>
          </a:prstGeom>
        </p:spPr>
        <p:txBody>
          <a:bodyPr vert="horz" lIns="94732" tIns="47366" rIns="94732" bIns="47366" rtlCol="0"/>
          <a:lstStyle>
            <a:lvl1pPr algn="r">
              <a:defRPr sz="1300"/>
            </a:lvl1pPr>
          </a:lstStyle>
          <a:p>
            <a:fld id="{654FAED1-B7BC-4220-99C1-2B3A1F287057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46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2" tIns="47366" rIns="94732" bIns="4736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248" y="4859935"/>
            <a:ext cx="5681980" cy="4604147"/>
          </a:xfrm>
          <a:prstGeom prst="rect">
            <a:avLst/>
          </a:prstGeom>
        </p:spPr>
        <p:txBody>
          <a:bodyPr vert="horz" lIns="94732" tIns="47366" rIns="94732" bIns="4736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718089"/>
            <a:ext cx="3077738" cy="511572"/>
          </a:xfrm>
          <a:prstGeom prst="rect">
            <a:avLst/>
          </a:prstGeom>
        </p:spPr>
        <p:txBody>
          <a:bodyPr vert="horz" lIns="94732" tIns="47366" rIns="94732" bIns="4736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094" y="9718089"/>
            <a:ext cx="3077738" cy="511572"/>
          </a:xfrm>
          <a:prstGeom prst="rect">
            <a:avLst/>
          </a:prstGeom>
        </p:spPr>
        <p:txBody>
          <a:bodyPr vert="horz" lIns="94732" tIns="47366" rIns="94732" bIns="47366" rtlCol="0" anchor="b"/>
          <a:lstStyle>
            <a:lvl1pPr algn="r">
              <a:defRPr sz="1300"/>
            </a:lvl1pPr>
          </a:lstStyle>
          <a:p>
            <a:fld id="{C9444507-BBCF-4C8C-A484-0F0594A454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309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615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3923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231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6537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7846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49154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0462" algn="l" defTabSz="1042615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193925" y="766763"/>
            <a:ext cx="2714625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4507-BBCF-4C8C-A484-0F0594A4546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193925" y="766763"/>
            <a:ext cx="2714625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4507-BBCF-4C8C-A484-0F0594A4546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1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5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1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8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16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50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85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80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58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E376-70A2-4184-AD3A-517C22D3A3B8}" type="datetimeFigureOut">
              <a:rPr kumimoji="1" lang="ja-JP" altLang="en-US" smtClean="0"/>
              <a:pPr/>
              <a:t>2022/11/25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3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9" y="3802797"/>
            <a:ext cx="3962400" cy="3181350"/>
          </a:xfrm>
          <a:prstGeom prst="rect">
            <a:avLst/>
          </a:prstGeom>
        </p:spPr>
      </p:pic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EC743D85-20C5-9562-CEBB-F8A5B6A33B78}"/>
              </a:ext>
            </a:extLst>
          </p:cNvPr>
          <p:cNvGrpSpPr/>
          <p:nvPr/>
        </p:nvGrpSpPr>
        <p:grpSpPr>
          <a:xfrm>
            <a:off x="-486808" y="657117"/>
            <a:ext cx="8511508" cy="3194924"/>
            <a:chOff x="-634547" y="590785"/>
            <a:chExt cx="8175612" cy="2358372"/>
          </a:xfrm>
          <a:solidFill>
            <a:srgbClr val="FFFFCC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EF7707C-092F-C96C-D01F-7AAC41FB21DA}"/>
                </a:ext>
              </a:extLst>
            </p:cNvPr>
            <p:cNvSpPr/>
            <p:nvPr/>
          </p:nvSpPr>
          <p:spPr>
            <a:xfrm rot="21018507">
              <a:off x="-634547" y="929926"/>
              <a:ext cx="2847157" cy="1977877"/>
            </a:xfrm>
            <a:prstGeom prst="ellipse">
              <a:avLst/>
            </a:prstGeom>
            <a:grp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2" dirty="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03F7F8B2-0A3E-E9F9-005B-7731785A2521}"/>
                </a:ext>
              </a:extLst>
            </p:cNvPr>
            <p:cNvSpPr/>
            <p:nvPr/>
          </p:nvSpPr>
          <p:spPr>
            <a:xfrm>
              <a:off x="953554" y="590785"/>
              <a:ext cx="3302523" cy="2292006"/>
            </a:xfrm>
            <a:prstGeom prst="ellipse">
              <a:avLst/>
            </a:prstGeom>
            <a:grp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2" dirty="0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F364D353-F39A-24E6-F9EC-9E9D674E95D7}"/>
                </a:ext>
              </a:extLst>
            </p:cNvPr>
            <p:cNvSpPr/>
            <p:nvPr/>
          </p:nvSpPr>
          <p:spPr>
            <a:xfrm>
              <a:off x="2693354" y="601055"/>
              <a:ext cx="3442763" cy="2292005"/>
            </a:xfrm>
            <a:prstGeom prst="ellipse">
              <a:avLst/>
            </a:prstGeom>
            <a:grp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2" dirty="0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4775283-B7EB-89B9-1415-A156A8D06A9C}"/>
                </a:ext>
              </a:extLst>
            </p:cNvPr>
            <p:cNvSpPr/>
            <p:nvPr/>
          </p:nvSpPr>
          <p:spPr>
            <a:xfrm rot="468185">
              <a:off x="4943448" y="956180"/>
              <a:ext cx="2597617" cy="1992977"/>
            </a:xfrm>
            <a:prstGeom prst="ellipse">
              <a:avLst/>
            </a:prstGeom>
            <a:grp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2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37" y="1503264"/>
            <a:ext cx="7644277" cy="720074"/>
          </a:xfrm>
        </p:spPr>
        <p:txBody>
          <a:bodyPr>
            <a:noAutofit/>
          </a:bodyPr>
          <a:lstStyle/>
          <a:p>
            <a:r>
              <a:rPr lang="en-US" altLang="ja-JP" sz="3998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lang="en-US" altLang="ja-JP" sz="3998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3998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</a:t>
            </a:r>
            <a:r>
              <a:rPr lang="ja-JP" altLang="en-US" sz="3998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スポーツチャンバラ」の巻 </a:t>
            </a:r>
            <a:r>
              <a:rPr lang="en-US" altLang="ja-JP" sz="3998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!!</a:t>
            </a:r>
            <a:endParaRPr lang="ja-JP" altLang="en-US" sz="3998" b="1" dirty="0">
              <a:ln>
                <a:solidFill>
                  <a:srgbClr val="FFC000"/>
                </a:solidFill>
              </a:ln>
              <a:solidFill>
                <a:srgbClr val="FF99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D619EE27-39AE-A0FF-1E13-7B978DAC379B}"/>
              </a:ext>
            </a:extLst>
          </p:cNvPr>
          <p:cNvSpPr txBox="1"/>
          <p:nvPr/>
        </p:nvSpPr>
        <p:spPr>
          <a:xfrm>
            <a:off x="4162322" y="7710217"/>
            <a:ext cx="380664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ja-JP" altLang="en-US" sz="1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安全に配慮した空気を入れて使う剣（小太刀）で</a:t>
            </a:r>
            <a:endParaRPr lang="en-US" altLang="ja-JP" sz="12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打ったりよけたりする試合や 形の美しさを競い合う</a:t>
            </a:r>
            <a:endParaRPr lang="en-US" altLang="ja-JP" sz="12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世界大会も行われているスポーツ、</a:t>
            </a:r>
            <a:endParaRPr lang="en-US" altLang="ja-JP" sz="12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それが</a:t>
            </a:r>
            <a:r>
              <a:rPr lang="ja-JP" altLang="en-US" sz="1200" b="1" kern="100" dirty="0">
                <a:ln w="0"/>
                <a:solidFill>
                  <a:srgbClr val="FF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スポーツチャンバラ（＝スポチャン）</a:t>
            </a:r>
            <a:r>
              <a:rPr lang="ja-JP" altLang="en-US" sz="1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2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41" name="図 1040">
            <a:extLst>
              <a:ext uri="{FF2B5EF4-FFF2-40B4-BE49-F238E27FC236}">
                <a16:creationId xmlns:a16="http://schemas.microsoft.com/office/drawing/2014/main" id="{1FC8D8E0-8DF3-3A58-0F40-331503F94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542" y="-170659"/>
            <a:ext cx="982349" cy="1392161"/>
          </a:xfrm>
          <a:prstGeom prst="rect">
            <a:avLst/>
          </a:prstGeom>
        </p:spPr>
      </p:pic>
      <p:sp>
        <p:nvSpPr>
          <p:cNvPr id="1063" name="テキスト ボックス 1062">
            <a:extLst>
              <a:ext uri="{FF2B5EF4-FFF2-40B4-BE49-F238E27FC236}">
                <a16:creationId xmlns:a16="http://schemas.microsoft.com/office/drawing/2014/main" id="{F87B5DEE-2ECA-E46D-C861-1BED0AA0F9E9}"/>
              </a:ext>
            </a:extLst>
          </p:cNvPr>
          <p:cNvSpPr txBox="1"/>
          <p:nvPr/>
        </p:nvSpPr>
        <p:spPr>
          <a:xfrm>
            <a:off x="18943" y="3107185"/>
            <a:ext cx="4976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99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◎対象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103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2103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103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ja-JP" sz="2103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歳</a:t>
            </a: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までの</a:t>
            </a:r>
            <a:r>
              <a:rPr lang="ja-JP" altLang="ja-JP" sz="1802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お子さま</a:t>
            </a:r>
            <a:r>
              <a:rPr lang="ja-JP" altLang="en-US" sz="1802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</a:t>
            </a:r>
            <a:r>
              <a:rPr lang="ja-JP" altLang="ja-JP" sz="1802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保護者さま</a:t>
            </a:r>
            <a:endParaRPr lang="en-US" altLang="ja-JP" sz="1802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66" name="テキスト ボックス 1065">
            <a:extLst>
              <a:ext uri="{FF2B5EF4-FFF2-40B4-BE49-F238E27FC236}">
                <a16:creationId xmlns:a16="http://schemas.microsoft.com/office/drawing/2014/main" id="{FA7BFD06-53C9-5451-3483-7B063D992E40}"/>
              </a:ext>
            </a:extLst>
          </p:cNvPr>
          <p:cNvSpPr txBox="1"/>
          <p:nvPr/>
        </p:nvSpPr>
        <p:spPr>
          <a:xfrm>
            <a:off x="-19802" y="2136771"/>
            <a:ext cx="7644277" cy="110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29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日（火曜日） 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10:30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12:00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15:30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17:00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各回５組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802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（スポチャン体験</a:t>
            </a:r>
            <a:r>
              <a:rPr lang="en-US" altLang="ja-JP" sz="1802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802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時間・その他相談時間等含む）</a:t>
            </a:r>
            <a:endParaRPr lang="en-US" altLang="ja-JP" sz="1802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AD10715-5D9B-9812-9EE8-CCAF805CAAB1}"/>
              </a:ext>
            </a:extLst>
          </p:cNvPr>
          <p:cNvSpPr/>
          <p:nvPr/>
        </p:nvSpPr>
        <p:spPr>
          <a:xfrm>
            <a:off x="190574" y="7691717"/>
            <a:ext cx="3526638" cy="1243606"/>
          </a:xfrm>
          <a:prstGeom prst="round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3AB2632-F5E0-3C57-5E3D-7723D9387D54}"/>
              </a:ext>
            </a:extLst>
          </p:cNvPr>
          <p:cNvSpPr/>
          <p:nvPr/>
        </p:nvSpPr>
        <p:spPr>
          <a:xfrm>
            <a:off x="3389774" y="8406778"/>
            <a:ext cx="739886" cy="647150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B584030-A6C5-E43C-56B8-B6468EE24A5F}"/>
              </a:ext>
            </a:extLst>
          </p:cNvPr>
          <p:cNvSpPr txBox="1"/>
          <p:nvPr/>
        </p:nvSpPr>
        <p:spPr>
          <a:xfrm>
            <a:off x="174541" y="7804495"/>
            <a:ext cx="3293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自分の気持ちをきちんと伝える</a:t>
            </a:r>
            <a:endParaRPr lang="en-US" altLang="ja-JP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400" dirty="0"/>
              <a:t>礼に始まり礼に終わる、武道の精神を学び、相手を思いやる心、きちんと</a:t>
            </a:r>
            <a:endParaRPr lang="en-US" altLang="ja-JP" sz="1400" dirty="0"/>
          </a:p>
          <a:p>
            <a:r>
              <a:rPr lang="ja-JP" altLang="en-US" sz="1400" dirty="0"/>
              <a:t>自分の思いを伝えるチカラを育てます。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1A2935-392A-B9AE-A83C-BD5F28B2AF66}"/>
              </a:ext>
            </a:extLst>
          </p:cNvPr>
          <p:cNvSpPr txBox="1"/>
          <p:nvPr/>
        </p:nvSpPr>
        <p:spPr>
          <a:xfrm>
            <a:off x="3439460" y="8407597"/>
            <a:ext cx="72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心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130F7F-F505-2530-3EA3-32BD9473AA23}"/>
              </a:ext>
            </a:extLst>
          </p:cNvPr>
          <p:cNvSpPr/>
          <p:nvPr/>
        </p:nvSpPr>
        <p:spPr>
          <a:xfrm>
            <a:off x="174541" y="9264712"/>
            <a:ext cx="3558707" cy="1231106"/>
          </a:xfrm>
          <a:prstGeom prst="roundRect">
            <a:avLst/>
          </a:prstGeom>
          <a:solidFill>
            <a:srgbClr val="FFFFCC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4682A5-B78A-2EC7-BCB6-009970EE4114}"/>
              </a:ext>
            </a:extLst>
          </p:cNvPr>
          <p:cNvSpPr txBox="1"/>
          <p:nvPr/>
        </p:nvSpPr>
        <p:spPr>
          <a:xfrm>
            <a:off x="165132" y="9434333"/>
            <a:ext cx="3568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身を守る術を身につける</a:t>
            </a:r>
            <a:endParaRPr lang="en-US" altLang="ja-JP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400" dirty="0"/>
              <a:t>子どもでも可能な護身術や、体幹を整えて、怪我をしにくい運動感覚を身につけます。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73BA72C-E0EE-3FE4-D42B-1FC2872BB1BC}"/>
              </a:ext>
            </a:extLst>
          </p:cNvPr>
          <p:cNvGrpSpPr/>
          <p:nvPr/>
        </p:nvGrpSpPr>
        <p:grpSpPr>
          <a:xfrm>
            <a:off x="3826427" y="9264714"/>
            <a:ext cx="3732082" cy="1266235"/>
            <a:chOff x="2987769" y="5133555"/>
            <a:chExt cx="3626011" cy="126623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EADF8970-9A30-A5F8-D8E4-1750CBD3F826}"/>
                </a:ext>
              </a:extLst>
            </p:cNvPr>
            <p:cNvSpPr/>
            <p:nvPr/>
          </p:nvSpPr>
          <p:spPr>
            <a:xfrm>
              <a:off x="2987769" y="5133555"/>
              <a:ext cx="3457563" cy="122671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2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77F5C2CF-F6A5-39D4-AB7E-ED7A1E0BE341}"/>
                </a:ext>
              </a:extLst>
            </p:cNvPr>
            <p:cNvSpPr txBox="1"/>
            <p:nvPr/>
          </p:nvSpPr>
          <p:spPr>
            <a:xfrm>
              <a:off x="3278641" y="5168684"/>
              <a:ext cx="3335139" cy="123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rgbClr val="FF0000"/>
                  </a:solidFill>
                </a:rPr>
                <a:t>　　</a:t>
              </a: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正しい姿勢の習得、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　　子ども本来の力の発揮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ja-JP" altLang="en-US" sz="1400" dirty="0"/>
                <a:t>　楽しみながら姿勢を整え、子どもが</a:t>
              </a:r>
              <a:endParaRPr lang="en-US" altLang="ja-JP" sz="1400" dirty="0"/>
            </a:p>
            <a:p>
              <a:r>
                <a:rPr lang="ja-JP" altLang="en-US" sz="1400" dirty="0"/>
                <a:t>　本来持っているチカラやチャレンジ</a:t>
              </a:r>
              <a:endParaRPr lang="en-US" altLang="ja-JP" sz="1400" dirty="0"/>
            </a:p>
            <a:p>
              <a:r>
                <a:rPr lang="ja-JP" altLang="en-US" sz="1400" dirty="0"/>
                <a:t>　精神を引き出します。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10677F-AA44-0497-6FBE-AA4C39FAB661}"/>
              </a:ext>
            </a:extLst>
          </p:cNvPr>
          <p:cNvSpPr txBox="1"/>
          <p:nvPr/>
        </p:nvSpPr>
        <p:spPr>
          <a:xfrm>
            <a:off x="83387" y="858126"/>
            <a:ext cx="7437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学研グループのフリースクール</a:t>
            </a:r>
            <a:endParaRPr lang="en-US" altLang="ja-JP" sz="2000" b="1" dirty="0">
              <a:ln>
                <a:solidFill>
                  <a:srgbClr val="FFC000"/>
                </a:solidFill>
              </a:ln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</a:rPr>
              <a:t>みらいゲート秋葉原  </a:t>
            </a:r>
            <a:r>
              <a:rPr lang="en-US" altLang="ja-JP" sz="3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</a:rPr>
              <a:t>11</a:t>
            </a:r>
            <a:r>
              <a:rPr lang="ja-JP" altLang="en-US" sz="3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</a:rPr>
              <a:t>・</a:t>
            </a:r>
            <a:r>
              <a:rPr lang="en-US" altLang="ja-JP" sz="3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</a:rPr>
              <a:t>12</a:t>
            </a:r>
            <a:r>
              <a:rPr lang="ja-JP" altLang="en-US" sz="3000" b="1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</a:rPr>
              <a:t>月無料体験会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4234D13-A340-FD2E-1C3D-68D179ED05FC}"/>
              </a:ext>
            </a:extLst>
          </p:cNvPr>
          <p:cNvSpPr/>
          <p:nvPr/>
        </p:nvSpPr>
        <p:spPr>
          <a:xfrm>
            <a:off x="3019831" y="9000166"/>
            <a:ext cx="739886" cy="647150"/>
          </a:xfrm>
          <a:prstGeom prst="ellipse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>
              <a:solidFill>
                <a:srgbClr val="99FF33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A38D7F7-BDA9-9288-FAD3-AC4C8DE6E8F9}"/>
              </a:ext>
            </a:extLst>
          </p:cNvPr>
          <p:cNvSpPr/>
          <p:nvPr/>
        </p:nvSpPr>
        <p:spPr>
          <a:xfrm>
            <a:off x="3792379" y="8982995"/>
            <a:ext cx="739886" cy="647150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 dirty="0">
              <a:solidFill>
                <a:srgbClr val="99FF33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47BCA5-A725-13BC-CC3E-C78BDF114E61}"/>
              </a:ext>
            </a:extLst>
          </p:cNvPr>
          <p:cNvSpPr txBox="1"/>
          <p:nvPr/>
        </p:nvSpPr>
        <p:spPr>
          <a:xfrm>
            <a:off x="3069517" y="9022114"/>
            <a:ext cx="7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技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8471CB24-4AAF-2BCB-0ED0-359E59A82C89}"/>
              </a:ext>
            </a:extLst>
          </p:cNvPr>
          <p:cNvSpPr txBox="1"/>
          <p:nvPr/>
        </p:nvSpPr>
        <p:spPr>
          <a:xfrm>
            <a:off x="3828476" y="8996908"/>
            <a:ext cx="7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体</a:t>
            </a: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F434B0C1-6CD6-7F86-8526-834DCE7D5835}"/>
              </a:ext>
            </a:extLst>
          </p:cNvPr>
          <p:cNvSpPr txBox="1"/>
          <p:nvPr/>
        </p:nvSpPr>
        <p:spPr>
          <a:xfrm>
            <a:off x="4841860" y="3077483"/>
            <a:ext cx="26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99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◎参加費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無料！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（前日までの事前予約制）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F032BF2-BDF0-1E86-972C-B0E12ACBB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85" y="4963121"/>
            <a:ext cx="3045866" cy="196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2D66035-4105-B54F-A388-5F3B2333705C}"/>
              </a:ext>
            </a:extLst>
          </p:cNvPr>
          <p:cNvGrpSpPr/>
          <p:nvPr/>
        </p:nvGrpSpPr>
        <p:grpSpPr>
          <a:xfrm>
            <a:off x="1904484" y="6944828"/>
            <a:ext cx="4119027" cy="1019245"/>
            <a:chOff x="-2509195" y="6442410"/>
            <a:chExt cx="3984776" cy="1019245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0AFA39A-0425-7C54-62DC-916F18120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9195" y="6442410"/>
              <a:ext cx="3984776" cy="101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0A3C598-F1BB-A1FF-5212-BF2867AE6F80}"/>
                </a:ext>
              </a:extLst>
            </p:cNvPr>
            <p:cNvSpPr txBox="1"/>
            <p:nvPr/>
          </p:nvSpPr>
          <p:spPr>
            <a:xfrm>
              <a:off x="-2095892" y="6585645"/>
              <a:ext cx="3262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スポーツチャンバラ</a:t>
              </a:r>
              <a:r>
                <a:rPr kumimoji="1" lang="ja-JP" altLang="en-US" sz="2000" dirty="0"/>
                <a:t>とは？</a:t>
              </a:r>
            </a:p>
          </p:txBody>
        </p:sp>
      </p:grpSp>
      <p:sp>
        <p:nvSpPr>
          <p:cNvPr id="1026" name="正方形/長方形 1025">
            <a:extLst>
              <a:ext uri="{FF2B5EF4-FFF2-40B4-BE49-F238E27FC236}">
                <a16:creationId xmlns:a16="http://schemas.microsoft.com/office/drawing/2014/main" id="{3B7E9F8C-AAE2-06B3-1393-8211F7199E1C}"/>
              </a:ext>
            </a:extLst>
          </p:cNvPr>
          <p:cNvSpPr/>
          <p:nvPr/>
        </p:nvSpPr>
        <p:spPr>
          <a:xfrm rot="20751841">
            <a:off x="-173420" y="3970419"/>
            <a:ext cx="2601013" cy="59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u="sng" dirty="0">
                <a:solidFill>
                  <a:srgbClr val="FF99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集中力がつく！</a:t>
            </a:r>
          </a:p>
        </p:txBody>
      </p:sp>
      <p:sp>
        <p:nvSpPr>
          <p:cNvPr id="1028" name="正方形/長方形 1027">
            <a:extLst>
              <a:ext uri="{FF2B5EF4-FFF2-40B4-BE49-F238E27FC236}">
                <a16:creationId xmlns:a16="http://schemas.microsoft.com/office/drawing/2014/main" id="{9E4C3AF9-EF11-EAE3-25F2-DF9E230A3B85}"/>
              </a:ext>
            </a:extLst>
          </p:cNvPr>
          <p:cNvSpPr/>
          <p:nvPr/>
        </p:nvSpPr>
        <p:spPr>
          <a:xfrm rot="20673150">
            <a:off x="5511395" y="6954549"/>
            <a:ext cx="2048019" cy="70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u="sng" dirty="0">
                <a:solidFill>
                  <a:srgbClr val="FF99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体力がつく！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56FCCD5-10AD-489A-85F6-2FC3D358013F}"/>
              </a:ext>
            </a:extLst>
          </p:cNvPr>
          <p:cNvSpPr/>
          <p:nvPr/>
        </p:nvSpPr>
        <p:spPr>
          <a:xfrm rot="20753220">
            <a:off x="-142712" y="6923356"/>
            <a:ext cx="2601013" cy="59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u="sng" dirty="0">
                <a:solidFill>
                  <a:srgbClr val="FF99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元気になれる！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A5D03A4-706E-19EF-1280-3EEE855AF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822" y="3769767"/>
            <a:ext cx="832241" cy="83786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0F70D4-1327-1FAE-8490-D82E1CF6EC57}"/>
              </a:ext>
            </a:extLst>
          </p:cNvPr>
          <p:cNvSpPr/>
          <p:nvPr/>
        </p:nvSpPr>
        <p:spPr>
          <a:xfrm rot="20753220">
            <a:off x="4894544" y="4344648"/>
            <a:ext cx="2601013" cy="59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200" u="sng" dirty="0">
                <a:solidFill>
                  <a:srgbClr val="FF993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姿勢が良くなる！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8FE9FD08-C93B-DAD6-D1B3-B31A650B3DC7}"/>
              </a:ext>
            </a:extLst>
          </p:cNvPr>
          <p:cNvSpPr/>
          <p:nvPr/>
        </p:nvSpPr>
        <p:spPr>
          <a:xfrm rot="10800000">
            <a:off x="6118463" y="3672660"/>
            <a:ext cx="504056" cy="432049"/>
          </a:xfrm>
          <a:prstGeom prst="ben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ECA70C2-C571-5E21-93EA-90DA4A9C29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1" y="147264"/>
            <a:ext cx="1811997" cy="381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6114D3D-DEAE-F7D5-CEA9-B7F8008421FE}"/>
              </a:ext>
            </a:extLst>
          </p:cNvPr>
          <p:cNvGrpSpPr/>
          <p:nvPr/>
        </p:nvGrpSpPr>
        <p:grpSpPr>
          <a:xfrm>
            <a:off x="-782592" y="6505753"/>
            <a:ext cx="9114642" cy="4242240"/>
            <a:chOff x="-782592" y="6532435"/>
            <a:chExt cx="9114642" cy="424224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39C5CDCF-8733-5940-AA7F-C6E3A285AE35}"/>
                </a:ext>
              </a:extLst>
            </p:cNvPr>
            <p:cNvSpPr/>
            <p:nvPr/>
          </p:nvSpPr>
          <p:spPr>
            <a:xfrm>
              <a:off x="-477463" y="9108263"/>
              <a:ext cx="8712968" cy="1666412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400" b="1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9933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　</a:t>
              </a:r>
              <a:endParaRPr lang="ja-JP" altLang="en-US" sz="5400" dirty="0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104B08D-C1BA-6C01-24B3-D8FE6E096E19}"/>
                </a:ext>
              </a:extLst>
            </p:cNvPr>
            <p:cNvSpPr/>
            <p:nvPr/>
          </p:nvSpPr>
          <p:spPr>
            <a:xfrm>
              <a:off x="-782592" y="6532435"/>
              <a:ext cx="9114642" cy="3585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5" name="Picture 544">
            <a:extLst>
              <a:ext uri="{FF2B5EF4-FFF2-40B4-BE49-F238E27FC236}">
                <a16:creationId xmlns:a16="http://schemas.microsoft.com/office/drawing/2014/main" id="{E2EA5681-CFD1-37B6-7501-007CD303410A}"/>
              </a:ext>
            </a:extLst>
          </p:cNvPr>
          <p:cNvPicPr/>
          <p:nvPr/>
        </p:nvPicPr>
        <p:blipFill rotWithShape="1">
          <a:blip r:embed="rId3"/>
          <a:srcRect l="25740" t="7006" r="37342" b="69826"/>
          <a:stretch/>
        </p:blipFill>
        <p:spPr>
          <a:xfrm>
            <a:off x="5247592" y="7783970"/>
            <a:ext cx="1972566" cy="1462342"/>
          </a:xfrm>
          <a:prstGeom prst="rect">
            <a:avLst/>
          </a:prstGeom>
        </p:spPr>
      </p:pic>
      <p:pic>
        <p:nvPicPr>
          <p:cNvPr id="5" name="Picture 542">
            <a:extLst>
              <a:ext uri="{FF2B5EF4-FFF2-40B4-BE49-F238E27FC236}">
                <a16:creationId xmlns:a16="http://schemas.microsoft.com/office/drawing/2014/main" id="{44DB9767-BF53-A801-0E51-C86A2BF4BF91}"/>
              </a:ext>
            </a:extLst>
          </p:cNvPr>
          <p:cNvPicPr/>
          <p:nvPr/>
        </p:nvPicPr>
        <p:blipFill rotWithShape="1">
          <a:blip r:embed="rId4"/>
          <a:srcRect l="10943" t="20358" r="44233" b="54236"/>
          <a:stretch/>
        </p:blipFill>
        <p:spPr>
          <a:xfrm>
            <a:off x="2583389" y="8182246"/>
            <a:ext cx="2525259" cy="1811604"/>
          </a:xfrm>
          <a:prstGeom prst="rect">
            <a:avLst/>
          </a:prstGeom>
        </p:spPr>
      </p:pic>
      <p:pic>
        <p:nvPicPr>
          <p:cNvPr id="19" name="Picture 544">
            <a:extLst>
              <a:ext uri="{FF2B5EF4-FFF2-40B4-BE49-F238E27FC236}">
                <a16:creationId xmlns:a16="http://schemas.microsoft.com/office/drawing/2014/main" id="{4B64B4BC-B894-539A-78ED-F5FCEEE1622D}"/>
              </a:ext>
            </a:extLst>
          </p:cNvPr>
          <p:cNvPicPr/>
          <p:nvPr/>
        </p:nvPicPr>
        <p:blipFill rotWithShape="1">
          <a:blip r:embed="rId3"/>
          <a:srcRect l="33701" t="49655" r="27994" b="19203"/>
          <a:stretch/>
        </p:blipFill>
        <p:spPr>
          <a:xfrm>
            <a:off x="646890" y="7897757"/>
            <a:ext cx="1346497" cy="1577053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CCFC71B-8AEE-EE81-9EDC-F2FFCC1BE1DF}"/>
              </a:ext>
            </a:extLst>
          </p:cNvPr>
          <p:cNvGrpSpPr/>
          <p:nvPr/>
        </p:nvGrpSpPr>
        <p:grpSpPr>
          <a:xfrm>
            <a:off x="-773376" y="697963"/>
            <a:ext cx="9114642" cy="4107048"/>
            <a:chOff x="-782592" y="720064"/>
            <a:chExt cx="9114642" cy="4107048"/>
          </a:xfrm>
        </p:grpSpPr>
        <p:sp>
          <p:nvSpPr>
            <p:cNvPr id="1033" name="四角形: 角を丸くする 1032">
              <a:extLst>
                <a:ext uri="{FF2B5EF4-FFF2-40B4-BE49-F238E27FC236}">
                  <a16:creationId xmlns:a16="http://schemas.microsoft.com/office/drawing/2014/main" id="{16D919E2-9920-A924-C9CD-944C6C23ED40}"/>
                </a:ext>
              </a:extLst>
            </p:cNvPr>
            <p:cNvSpPr/>
            <p:nvPr/>
          </p:nvSpPr>
          <p:spPr>
            <a:xfrm>
              <a:off x="-576884" y="720064"/>
              <a:ext cx="8712968" cy="1666412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400" b="1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9933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　</a:t>
              </a:r>
              <a:endParaRPr lang="ja-JP" altLang="en-US" sz="5400" dirty="0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8EE5178-5659-3923-C5C0-8DD51BB2E06D}"/>
                </a:ext>
              </a:extLst>
            </p:cNvPr>
            <p:cNvSpPr/>
            <p:nvPr/>
          </p:nvSpPr>
          <p:spPr>
            <a:xfrm>
              <a:off x="-782592" y="1241617"/>
              <a:ext cx="9114642" cy="3585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95AEB9D-7EBF-CD9D-B23E-2F409A19EB63}"/>
              </a:ext>
            </a:extLst>
          </p:cNvPr>
          <p:cNvSpPr/>
          <p:nvPr/>
        </p:nvSpPr>
        <p:spPr>
          <a:xfrm>
            <a:off x="-510466" y="2873753"/>
            <a:ext cx="8712968" cy="1666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9933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ctr">
              <a:lnSpc>
                <a:spcPts val="3800"/>
              </a:lnSpc>
            </a:pPr>
            <a:r>
              <a:rPr kumimoji="0" lang="ja-JP" altLang="en-US" sz="48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みらいゲート秋葉原</a:t>
            </a:r>
            <a:r>
              <a:rPr kumimoji="0" lang="ja-JP" altLang="en-US" sz="4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lang="ja-JP" altLang="en-US" sz="4200" dirty="0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712B2274-FB29-4016-CECB-FB599E6EE234}"/>
              </a:ext>
            </a:extLst>
          </p:cNvPr>
          <p:cNvSpPr/>
          <p:nvPr/>
        </p:nvSpPr>
        <p:spPr>
          <a:xfrm>
            <a:off x="779002" y="1796397"/>
            <a:ext cx="1351498" cy="1004595"/>
          </a:xfrm>
          <a:prstGeom prst="flowChartConnector">
            <a:avLst/>
          </a:prstGeom>
          <a:noFill/>
          <a:ln w="38100"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673485-BD3D-16FD-E078-8F9947EC5A8A}"/>
              </a:ext>
            </a:extLst>
          </p:cNvPr>
          <p:cNvSpPr txBox="1"/>
          <p:nvPr/>
        </p:nvSpPr>
        <p:spPr>
          <a:xfrm>
            <a:off x="930275" y="2058947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/>
              <a:t>勉強が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つまらない</a:t>
            </a:r>
            <a:r>
              <a:rPr kumimoji="1" lang="en-US" altLang="ja-JP" sz="1200" b="1" dirty="0"/>
              <a:t>…</a:t>
            </a:r>
            <a:endParaRPr kumimoji="1" lang="ja-JP" altLang="en-US" sz="1200" b="1" dirty="0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137146BB-99DF-692C-1992-DE5ECC67B071}"/>
              </a:ext>
            </a:extLst>
          </p:cNvPr>
          <p:cNvSpPr/>
          <p:nvPr/>
        </p:nvSpPr>
        <p:spPr>
          <a:xfrm>
            <a:off x="2935396" y="1369185"/>
            <a:ext cx="1678665" cy="1012615"/>
          </a:xfrm>
          <a:prstGeom prst="flowChartConnector">
            <a:avLst/>
          </a:prstGeom>
          <a:noFill/>
          <a:ln w="38100">
            <a:solidFill>
              <a:srgbClr val="FFFF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461020-B742-526E-BF2E-E1958B3CD52E}"/>
              </a:ext>
            </a:extLst>
          </p:cNvPr>
          <p:cNvSpPr txBox="1"/>
          <p:nvPr/>
        </p:nvSpPr>
        <p:spPr>
          <a:xfrm>
            <a:off x="2942275" y="1614245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/>
              <a:t>お友だちと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うまく付き合えない</a:t>
            </a:r>
            <a:r>
              <a:rPr kumimoji="1" lang="en-US" altLang="ja-JP" sz="1200" b="1" dirty="0"/>
              <a:t>…</a:t>
            </a:r>
          </a:p>
          <a:p>
            <a:pPr algn="ctr"/>
            <a:endParaRPr kumimoji="1" lang="ja-JP" altLang="en-US" sz="1200" b="1" dirty="0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E3178175-034F-2EF3-F1D1-96EFFCBCCC7D}"/>
              </a:ext>
            </a:extLst>
          </p:cNvPr>
          <p:cNvSpPr/>
          <p:nvPr/>
        </p:nvSpPr>
        <p:spPr>
          <a:xfrm>
            <a:off x="5356088" y="1832693"/>
            <a:ext cx="1322428" cy="962525"/>
          </a:xfrm>
          <a:prstGeom prst="flowChartConnector">
            <a:avLst/>
          </a:prstGeom>
          <a:noFill/>
          <a:ln w="38100">
            <a:solidFill>
              <a:srgbClr val="66FF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2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532134-6967-BBC4-E1DA-DCA9AD3A43D7}"/>
              </a:ext>
            </a:extLst>
          </p:cNvPr>
          <p:cNvSpPr txBox="1"/>
          <p:nvPr/>
        </p:nvSpPr>
        <p:spPr>
          <a:xfrm>
            <a:off x="5408802" y="2058946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/>
              <a:t>楽しいことが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見つからない</a:t>
            </a:r>
            <a:r>
              <a:rPr kumimoji="1" lang="en-US" altLang="ja-JP" sz="1200" b="1" dirty="0"/>
              <a:t>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1B174F-73D0-E163-9FA0-408886DD2BAF}"/>
              </a:ext>
            </a:extLst>
          </p:cNvPr>
          <p:cNvSpPr txBox="1"/>
          <p:nvPr/>
        </p:nvSpPr>
        <p:spPr>
          <a:xfrm>
            <a:off x="1522998" y="4410583"/>
            <a:ext cx="4672833" cy="227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小学校や学童保育などの今の環境や生活の中で、</a:t>
            </a: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「過ごしづらい」「周りになじめない」「落ち着けない」</a:t>
            </a: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そんな困り感や不自由感があって悩んでいたり。</a:t>
            </a: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集団で過ごす時間が苦痛だったり。</a:t>
            </a: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興味があることをとことん突き詰めたかったり。</a:t>
            </a: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+mn-ea"/>
              </a:rPr>
              <a:t>そういったお子さんと、保護者の方のための施設です。</a:t>
            </a:r>
          </a:p>
          <a:p>
            <a:pPr>
              <a:lnSpc>
                <a:spcPts val="1900"/>
              </a:lnSpc>
            </a:pPr>
            <a:endParaRPr kumimoji="1" lang="ja-JP" altLang="en-US" sz="1200" dirty="0">
              <a:latin typeface="+mn-ea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みらいゲート秋葉原は、みらいを生きる子ども達や、</a:t>
            </a:r>
            <a:endParaRPr kumimoji="1" lang="en-US" altLang="ja-JP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周りで支える大人たちのための 「ジブン発見基地」。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23470B33-C9A2-6BBC-FDFD-FCF16E95A464}"/>
              </a:ext>
            </a:extLst>
          </p:cNvPr>
          <p:cNvSpPr/>
          <p:nvPr/>
        </p:nvSpPr>
        <p:spPr>
          <a:xfrm flipH="1">
            <a:off x="605167" y="6998000"/>
            <a:ext cx="1770199" cy="808959"/>
          </a:xfrm>
          <a:prstGeom prst="cloudCallout">
            <a:avLst>
              <a:gd name="adj1" fmla="val 35375"/>
              <a:gd name="adj2" fmla="val 89035"/>
            </a:avLst>
          </a:prstGeom>
          <a:noFill/>
          <a:ln w="38100">
            <a:solidFill>
              <a:srgbClr val="FF99C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思考の吹き出し: 雲形 24">
            <a:extLst>
              <a:ext uri="{FF2B5EF4-FFF2-40B4-BE49-F238E27FC236}">
                <a16:creationId xmlns:a16="http://schemas.microsoft.com/office/drawing/2014/main" id="{871AFC0B-9DC0-8239-8D99-E812CE19F8E9}"/>
              </a:ext>
            </a:extLst>
          </p:cNvPr>
          <p:cNvSpPr/>
          <p:nvPr/>
        </p:nvSpPr>
        <p:spPr>
          <a:xfrm>
            <a:off x="2838072" y="7160492"/>
            <a:ext cx="2015892" cy="808959"/>
          </a:xfrm>
          <a:prstGeom prst="cloudCallout">
            <a:avLst>
              <a:gd name="adj1" fmla="val -1483"/>
              <a:gd name="adj2" fmla="val 93717"/>
            </a:avLst>
          </a:prstGeom>
          <a:noFill/>
          <a:ln w="38100">
            <a:solidFill>
              <a:srgbClr val="FFFF6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思考の吹き出し: 雲形 25">
            <a:extLst>
              <a:ext uri="{FF2B5EF4-FFF2-40B4-BE49-F238E27FC236}">
                <a16:creationId xmlns:a16="http://schemas.microsoft.com/office/drawing/2014/main" id="{06D234FA-50F9-0214-0D6A-2739437EBE7E}"/>
              </a:ext>
            </a:extLst>
          </p:cNvPr>
          <p:cNvSpPr/>
          <p:nvPr/>
        </p:nvSpPr>
        <p:spPr>
          <a:xfrm rot="21124194">
            <a:off x="5361403" y="6983915"/>
            <a:ext cx="1675249" cy="804334"/>
          </a:xfrm>
          <a:prstGeom prst="cloudCallout">
            <a:avLst>
              <a:gd name="adj1" fmla="val -27281"/>
              <a:gd name="adj2" fmla="val 82721"/>
            </a:avLst>
          </a:prstGeom>
          <a:noFill/>
          <a:ln w="38100">
            <a:solidFill>
              <a:srgbClr val="66FF6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548">
            <a:extLst>
              <a:ext uri="{FF2B5EF4-FFF2-40B4-BE49-F238E27FC236}">
                <a16:creationId xmlns:a16="http://schemas.microsoft.com/office/drawing/2014/main" id="{09F04D61-B080-C9AB-DDBF-B102E1580A88}"/>
              </a:ext>
            </a:extLst>
          </p:cNvPr>
          <p:cNvPicPr/>
          <p:nvPr/>
        </p:nvPicPr>
        <p:blipFill rotWithShape="1">
          <a:blip r:embed="rId5"/>
          <a:srcRect l="80163" t="72928" r="13480" b="4887"/>
          <a:stretch/>
        </p:blipFill>
        <p:spPr>
          <a:xfrm rot="21599999">
            <a:off x="5994939" y="4981983"/>
            <a:ext cx="1050256" cy="189236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17DF63-3E11-D5CD-EACB-5B2A576C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780" y="4113038"/>
            <a:ext cx="900479" cy="9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4D49C46-4B26-CB2B-BC24-30670903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0889" y="6068144"/>
            <a:ext cx="855825" cy="8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BBC4392-1536-1CCA-9276-D89156230A2B}"/>
              </a:ext>
            </a:extLst>
          </p:cNvPr>
          <p:cNvSpPr txBox="1"/>
          <p:nvPr/>
        </p:nvSpPr>
        <p:spPr>
          <a:xfrm>
            <a:off x="912078" y="714086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学ぶって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おもしろい！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45524B8-AE1B-845C-ED23-413FB697F954}"/>
              </a:ext>
            </a:extLst>
          </p:cNvPr>
          <p:cNvSpPr txBox="1"/>
          <p:nvPr/>
        </p:nvSpPr>
        <p:spPr>
          <a:xfrm>
            <a:off x="3158311" y="730405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みんなと過ごす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時間もスキ。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9BFDD2FF-1551-ABAE-7488-460F369757EC}"/>
              </a:ext>
            </a:extLst>
          </p:cNvPr>
          <p:cNvSpPr txBox="1"/>
          <p:nvPr/>
        </p:nvSpPr>
        <p:spPr>
          <a:xfrm>
            <a:off x="5568085" y="71244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得意なこと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みーつけた！</a:t>
            </a:r>
            <a:endParaRPr kumimoji="1" lang="en-US" altLang="ja-JP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B42233-4675-CAFF-E45D-1CDBFEF74535}"/>
              </a:ext>
            </a:extLst>
          </p:cNvPr>
          <p:cNvSpPr txBox="1"/>
          <p:nvPr/>
        </p:nvSpPr>
        <p:spPr>
          <a:xfrm>
            <a:off x="938062" y="2964021"/>
            <a:ext cx="5843266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学研グループのフリ－スク－ル</a:t>
            </a:r>
            <a:endParaRPr kumimoji="0" lang="en-US" altLang="ja-JP" sz="28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9933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5C01F90-2105-4DD3-4449-0453EDB1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1" y="147686"/>
            <a:ext cx="1811997" cy="3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イベント ポスター (夏)</TPFriendlyName>
    <NumericId xmlns="1119c2e5-8fb9-4d5f-baf1-202c530f2c34">-1</NumericId>
    <BusinessGroup xmlns="1119c2e5-8fb9-4d5f-baf1-202c530f2c34" xsi:nil="true"/>
    <SourceTitle xmlns="1119c2e5-8fb9-4d5f-baf1-202c530f2c34">イベント ポスター (夏)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209220</Value>
      <Value>447143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2009-10-22T00:30:42+00:00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TP010286519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45220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9682EB-F45F-4894-9E47-10CF2012E6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19c2e5-8fb9-4d5f-baf1-202c530f2c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D6884A-8657-4D62-B283-B0C3690E5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17F259-CC20-45D1-8146-C41CCDAC4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393</Words>
  <Application>Microsoft Office PowerPoint</Application>
  <PresentationFormat>ユーザー設定</PresentationFormat>
  <Paragraphs>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HGP創英角ｺﾞｼｯｸUB</vt:lpstr>
      <vt:lpstr>HGSｺﾞｼｯｸE</vt:lpstr>
      <vt:lpstr>HG丸ｺﾞｼｯｸM-PRO</vt:lpstr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 「スポーツチャンバラ」の巻 !!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スポーツチャンバラ体験会</dc:title>
  <dc:creator>R4003004</dc:creator>
  <cp:lastModifiedBy>A21336</cp:lastModifiedBy>
  <cp:revision>43</cp:revision>
  <cp:lastPrinted>2022-11-11T07:37:36Z</cp:lastPrinted>
  <dcterms:created xsi:type="dcterms:W3CDTF">2022-10-19T02:08:22Z</dcterms:created>
  <dcterms:modified xsi:type="dcterms:W3CDTF">2022-11-25T00:24:04Z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